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</p:sldIdLst>
  <p:sldSz cx="7556500" cy="10699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70" userDrawn="1">
          <p15:clr>
            <a:srgbClr val="A4A3A4"/>
          </p15:clr>
        </p15:guide>
        <p15:guide id="2" pos="23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88"/>
    <p:restoredTop sz="96327"/>
  </p:normalViewPr>
  <p:slideViewPr>
    <p:cSldViewPr snapToGrid="0" snapToObjects="1" showGuides="1">
      <p:cViewPr varScale="1">
        <p:scale>
          <a:sx n="145" d="100"/>
          <a:sy n="145" d="100"/>
        </p:scale>
        <p:origin x="6448" y="208"/>
      </p:cViewPr>
      <p:guideLst>
        <p:guide orient="horz" pos="3370"/>
        <p:guide pos="23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738" y="1751094"/>
            <a:ext cx="6423025" cy="3725098"/>
          </a:xfrm>
        </p:spPr>
        <p:txBody>
          <a:bodyPr anchor="b"/>
          <a:lstStyle>
            <a:lvl1pPr algn="ctr">
              <a:defRPr sz="495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563" y="5619846"/>
            <a:ext cx="5667375" cy="2583295"/>
          </a:xfrm>
        </p:spPr>
        <p:txBody>
          <a:bodyPr/>
          <a:lstStyle>
            <a:lvl1pPr marL="0" indent="0" algn="ctr">
              <a:buNone/>
              <a:defRPr sz="1983"/>
            </a:lvl1pPr>
            <a:lvl2pPr marL="377830" indent="0" algn="ctr">
              <a:buNone/>
              <a:defRPr sz="1653"/>
            </a:lvl2pPr>
            <a:lvl3pPr marL="755660" indent="0" algn="ctr">
              <a:buNone/>
              <a:defRPr sz="1488"/>
            </a:lvl3pPr>
            <a:lvl4pPr marL="1133490" indent="0" algn="ctr">
              <a:buNone/>
              <a:defRPr sz="1322"/>
            </a:lvl4pPr>
            <a:lvl5pPr marL="1511320" indent="0" algn="ctr">
              <a:buNone/>
              <a:defRPr sz="1322"/>
            </a:lvl5pPr>
            <a:lvl6pPr marL="1889150" indent="0" algn="ctr">
              <a:buNone/>
              <a:defRPr sz="1322"/>
            </a:lvl6pPr>
            <a:lvl7pPr marL="2266980" indent="0" algn="ctr">
              <a:buNone/>
              <a:defRPr sz="1322"/>
            </a:lvl7pPr>
            <a:lvl8pPr marL="2644811" indent="0" algn="ctr">
              <a:buNone/>
              <a:defRPr sz="1322"/>
            </a:lvl8pPr>
            <a:lvl9pPr marL="3022641" indent="0" algn="ctr">
              <a:buNone/>
              <a:defRPr sz="132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766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07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7621" y="569662"/>
            <a:ext cx="1629370" cy="90675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510" y="569662"/>
            <a:ext cx="4793655" cy="90675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668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812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574" y="2667510"/>
            <a:ext cx="6517481" cy="4450798"/>
          </a:xfrm>
        </p:spPr>
        <p:txBody>
          <a:bodyPr anchor="b"/>
          <a:lstStyle>
            <a:lvl1pPr>
              <a:defRPr sz="495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574" y="7160414"/>
            <a:ext cx="6517481" cy="2340570"/>
          </a:xfrm>
        </p:spPr>
        <p:txBody>
          <a:bodyPr/>
          <a:lstStyle>
            <a:lvl1pPr marL="0" indent="0">
              <a:buNone/>
              <a:defRPr sz="1983">
                <a:solidFill>
                  <a:schemeClr val="tx1"/>
                </a:solidFill>
              </a:defRPr>
            </a:lvl1pPr>
            <a:lvl2pPr marL="377830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660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49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4pPr>
            <a:lvl5pPr marL="151132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5pPr>
            <a:lvl6pPr marL="188915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6pPr>
            <a:lvl7pPr marL="2266980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7pPr>
            <a:lvl8pPr marL="2644811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8pPr>
            <a:lvl9pPr marL="3022641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7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509" y="2848313"/>
            <a:ext cx="3211513" cy="6788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5478" y="2848313"/>
            <a:ext cx="3211513" cy="6788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386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569665"/>
            <a:ext cx="6517481" cy="206812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495" y="2622926"/>
            <a:ext cx="3196753" cy="1285455"/>
          </a:xfrm>
        </p:spPr>
        <p:txBody>
          <a:bodyPr anchor="b"/>
          <a:lstStyle>
            <a:lvl1pPr marL="0" indent="0">
              <a:buNone/>
              <a:defRPr sz="1983" b="1"/>
            </a:lvl1pPr>
            <a:lvl2pPr marL="377830" indent="0">
              <a:buNone/>
              <a:defRPr sz="1653" b="1"/>
            </a:lvl2pPr>
            <a:lvl3pPr marL="755660" indent="0">
              <a:buNone/>
              <a:defRPr sz="1488" b="1"/>
            </a:lvl3pPr>
            <a:lvl4pPr marL="1133490" indent="0">
              <a:buNone/>
              <a:defRPr sz="1322" b="1"/>
            </a:lvl4pPr>
            <a:lvl5pPr marL="1511320" indent="0">
              <a:buNone/>
              <a:defRPr sz="1322" b="1"/>
            </a:lvl5pPr>
            <a:lvl6pPr marL="1889150" indent="0">
              <a:buNone/>
              <a:defRPr sz="1322" b="1"/>
            </a:lvl6pPr>
            <a:lvl7pPr marL="2266980" indent="0">
              <a:buNone/>
              <a:defRPr sz="1322" b="1"/>
            </a:lvl7pPr>
            <a:lvl8pPr marL="2644811" indent="0">
              <a:buNone/>
              <a:defRPr sz="1322" b="1"/>
            </a:lvl8pPr>
            <a:lvl9pPr marL="3022641" indent="0">
              <a:buNone/>
              <a:defRPr sz="132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495" y="3908381"/>
            <a:ext cx="3196753" cy="57486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5478" y="2622926"/>
            <a:ext cx="3212497" cy="1285455"/>
          </a:xfrm>
        </p:spPr>
        <p:txBody>
          <a:bodyPr anchor="b"/>
          <a:lstStyle>
            <a:lvl1pPr marL="0" indent="0">
              <a:buNone/>
              <a:defRPr sz="1983" b="1"/>
            </a:lvl1pPr>
            <a:lvl2pPr marL="377830" indent="0">
              <a:buNone/>
              <a:defRPr sz="1653" b="1"/>
            </a:lvl2pPr>
            <a:lvl3pPr marL="755660" indent="0">
              <a:buNone/>
              <a:defRPr sz="1488" b="1"/>
            </a:lvl3pPr>
            <a:lvl4pPr marL="1133490" indent="0">
              <a:buNone/>
              <a:defRPr sz="1322" b="1"/>
            </a:lvl4pPr>
            <a:lvl5pPr marL="1511320" indent="0">
              <a:buNone/>
              <a:defRPr sz="1322" b="1"/>
            </a:lvl5pPr>
            <a:lvl6pPr marL="1889150" indent="0">
              <a:buNone/>
              <a:defRPr sz="1322" b="1"/>
            </a:lvl6pPr>
            <a:lvl7pPr marL="2266980" indent="0">
              <a:buNone/>
              <a:defRPr sz="1322" b="1"/>
            </a:lvl7pPr>
            <a:lvl8pPr marL="2644811" indent="0">
              <a:buNone/>
              <a:defRPr sz="1322" b="1"/>
            </a:lvl8pPr>
            <a:lvl9pPr marL="3022641" indent="0">
              <a:buNone/>
              <a:defRPr sz="132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5478" y="3908381"/>
            <a:ext cx="3212497" cy="57486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8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083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56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713317"/>
            <a:ext cx="2437168" cy="2496608"/>
          </a:xfrm>
        </p:spPr>
        <p:txBody>
          <a:bodyPr anchor="b"/>
          <a:lstStyle>
            <a:lvl1pPr>
              <a:defRPr sz="26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2497" y="1540568"/>
            <a:ext cx="3825478" cy="7603758"/>
          </a:xfrm>
        </p:spPr>
        <p:txBody>
          <a:bodyPr/>
          <a:lstStyle>
            <a:lvl1pPr>
              <a:defRPr sz="2644"/>
            </a:lvl1pPr>
            <a:lvl2pPr>
              <a:defRPr sz="2314"/>
            </a:lvl2pPr>
            <a:lvl3pPr>
              <a:defRPr sz="1983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494" y="3209925"/>
            <a:ext cx="2437168" cy="5946783"/>
          </a:xfrm>
        </p:spPr>
        <p:txBody>
          <a:bodyPr/>
          <a:lstStyle>
            <a:lvl1pPr marL="0" indent="0">
              <a:buNone/>
              <a:defRPr sz="1322"/>
            </a:lvl1pPr>
            <a:lvl2pPr marL="377830" indent="0">
              <a:buNone/>
              <a:defRPr sz="1157"/>
            </a:lvl2pPr>
            <a:lvl3pPr marL="755660" indent="0">
              <a:buNone/>
              <a:defRPr sz="992"/>
            </a:lvl3pPr>
            <a:lvl4pPr marL="1133490" indent="0">
              <a:buNone/>
              <a:defRPr sz="826"/>
            </a:lvl4pPr>
            <a:lvl5pPr marL="1511320" indent="0">
              <a:buNone/>
              <a:defRPr sz="826"/>
            </a:lvl5pPr>
            <a:lvl6pPr marL="1889150" indent="0">
              <a:buNone/>
              <a:defRPr sz="826"/>
            </a:lvl6pPr>
            <a:lvl7pPr marL="2266980" indent="0">
              <a:buNone/>
              <a:defRPr sz="826"/>
            </a:lvl7pPr>
            <a:lvl8pPr marL="2644811" indent="0">
              <a:buNone/>
              <a:defRPr sz="826"/>
            </a:lvl8pPr>
            <a:lvl9pPr marL="3022641" indent="0">
              <a:buNone/>
              <a:defRPr sz="82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58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94" y="713317"/>
            <a:ext cx="2437168" cy="2496608"/>
          </a:xfrm>
        </p:spPr>
        <p:txBody>
          <a:bodyPr anchor="b"/>
          <a:lstStyle>
            <a:lvl1pPr>
              <a:defRPr sz="26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2497" y="1540568"/>
            <a:ext cx="3825478" cy="7603758"/>
          </a:xfrm>
        </p:spPr>
        <p:txBody>
          <a:bodyPr anchor="t"/>
          <a:lstStyle>
            <a:lvl1pPr marL="0" indent="0">
              <a:buNone/>
              <a:defRPr sz="2644"/>
            </a:lvl1pPr>
            <a:lvl2pPr marL="377830" indent="0">
              <a:buNone/>
              <a:defRPr sz="2314"/>
            </a:lvl2pPr>
            <a:lvl3pPr marL="755660" indent="0">
              <a:buNone/>
              <a:defRPr sz="1983"/>
            </a:lvl3pPr>
            <a:lvl4pPr marL="1133490" indent="0">
              <a:buNone/>
              <a:defRPr sz="1653"/>
            </a:lvl4pPr>
            <a:lvl5pPr marL="1511320" indent="0">
              <a:buNone/>
              <a:defRPr sz="1653"/>
            </a:lvl5pPr>
            <a:lvl6pPr marL="1889150" indent="0">
              <a:buNone/>
              <a:defRPr sz="1653"/>
            </a:lvl6pPr>
            <a:lvl7pPr marL="2266980" indent="0">
              <a:buNone/>
              <a:defRPr sz="1653"/>
            </a:lvl7pPr>
            <a:lvl8pPr marL="2644811" indent="0">
              <a:buNone/>
              <a:defRPr sz="1653"/>
            </a:lvl8pPr>
            <a:lvl9pPr marL="3022641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494" y="3209925"/>
            <a:ext cx="2437168" cy="5946783"/>
          </a:xfrm>
        </p:spPr>
        <p:txBody>
          <a:bodyPr/>
          <a:lstStyle>
            <a:lvl1pPr marL="0" indent="0">
              <a:buNone/>
              <a:defRPr sz="1322"/>
            </a:lvl1pPr>
            <a:lvl2pPr marL="377830" indent="0">
              <a:buNone/>
              <a:defRPr sz="1157"/>
            </a:lvl2pPr>
            <a:lvl3pPr marL="755660" indent="0">
              <a:buNone/>
              <a:defRPr sz="992"/>
            </a:lvl3pPr>
            <a:lvl4pPr marL="1133490" indent="0">
              <a:buNone/>
              <a:defRPr sz="826"/>
            </a:lvl4pPr>
            <a:lvl5pPr marL="1511320" indent="0">
              <a:buNone/>
              <a:defRPr sz="826"/>
            </a:lvl5pPr>
            <a:lvl6pPr marL="1889150" indent="0">
              <a:buNone/>
              <a:defRPr sz="826"/>
            </a:lvl6pPr>
            <a:lvl7pPr marL="2266980" indent="0">
              <a:buNone/>
              <a:defRPr sz="826"/>
            </a:lvl7pPr>
            <a:lvl8pPr marL="2644811" indent="0">
              <a:buNone/>
              <a:defRPr sz="826"/>
            </a:lvl8pPr>
            <a:lvl9pPr marL="3022641" indent="0">
              <a:buNone/>
              <a:defRPr sz="82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003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510" y="569665"/>
            <a:ext cx="6517481" cy="2068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510" y="2848313"/>
            <a:ext cx="6517481" cy="6788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509" y="9917085"/>
            <a:ext cx="1700213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35B00-9265-1445-BACA-ADBA5AB55108}" type="datetimeFigureOut">
              <a:rPr lang="de-DE" smtClean="0"/>
              <a:t>24.11.22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091" y="9917085"/>
            <a:ext cx="2550319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6778" y="9917085"/>
            <a:ext cx="1700213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0A787-A6C6-E649-A428-646CDC92AA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21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660" rtl="0" eaLnBrk="1" latinLnBrk="0" hangingPunct="1">
        <a:lnSpc>
          <a:spcPct val="90000"/>
        </a:lnSpc>
        <a:spcBef>
          <a:spcPct val="0"/>
        </a:spcBef>
        <a:buNone/>
        <a:defRPr sz="36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15" indent="-188915" algn="l" defTabSz="755660" rtl="0" eaLnBrk="1" latinLnBrk="0" hangingPunct="1">
        <a:lnSpc>
          <a:spcPct val="90000"/>
        </a:lnSpc>
        <a:spcBef>
          <a:spcPts val="826"/>
        </a:spcBef>
        <a:buFont typeface="Arial" panose="020B0604020202020204" pitchFamily="34" charset="0"/>
        <a:buChar char="•"/>
        <a:defRPr sz="2314" kern="1200">
          <a:solidFill>
            <a:schemeClr val="tx1"/>
          </a:solidFill>
          <a:latin typeface="+mn-lt"/>
          <a:ea typeface="+mn-ea"/>
          <a:cs typeface="+mn-cs"/>
        </a:defRPr>
      </a:lvl1pPr>
      <a:lvl2pPr marL="56674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2pPr>
      <a:lvl3pPr marL="94457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40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23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065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589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372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1556" indent="-188915" algn="l" defTabSz="75566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83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66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49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32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15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6980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4811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2641" algn="l" defTabSz="75566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CE3012DB-0ED4-AA3A-5F9D-4BB1AF53D584}"/>
              </a:ext>
            </a:extLst>
          </p:cNvPr>
          <p:cNvSpPr/>
          <p:nvPr/>
        </p:nvSpPr>
        <p:spPr>
          <a:xfrm>
            <a:off x="0" y="-241300"/>
            <a:ext cx="7562850" cy="1616075"/>
          </a:xfrm>
          <a:custGeom>
            <a:avLst/>
            <a:gdLst/>
            <a:ahLst/>
            <a:cxnLst/>
            <a:rect l="l" t="t" r="r" b="b"/>
            <a:pathLst>
              <a:path w="7562850" h="1616075">
                <a:moveTo>
                  <a:pt x="7562850" y="1615920"/>
                </a:moveTo>
                <a:lnTo>
                  <a:pt x="0" y="1615920"/>
                </a:lnTo>
                <a:lnTo>
                  <a:pt x="0" y="0"/>
                </a:lnTo>
                <a:lnTo>
                  <a:pt x="7562850" y="0"/>
                </a:lnTo>
                <a:lnTo>
                  <a:pt x="7562850" y="1615920"/>
                </a:lnTo>
                <a:close/>
              </a:path>
            </a:pathLst>
          </a:custGeom>
          <a:solidFill>
            <a:srgbClr val="CDD6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7A8B33D-A2EC-8DB3-AE75-20C6E03547DB}"/>
              </a:ext>
            </a:extLst>
          </p:cNvPr>
          <p:cNvSpPr txBox="1"/>
          <p:nvPr/>
        </p:nvSpPr>
        <p:spPr>
          <a:xfrm>
            <a:off x="742875" y="2964277"/>
            <a:ext cx="4327091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Adresse:				Tunnel Weg 44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23456 Fliegerhorst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Geburtsdatum, -ort: 		24.8.1996, Mühlheim 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Telefonnummer: 			+49 175 234 55 66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E-Mail:				tamara@hoehenflug.com</a:t>
            </a:r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EDE0A746-C5A6-58B8-9C59-1E7B067BBFB9}"/>
              </a:ext>
            </a:extLst>
          </p:cNvPr>
          <p:cNvSpPr txBox="1"/>
          <p:nvPr/>
        </p:nvSpPr>
        <p:spPr>
          <a:xfrm>
            <a:off x="772089" y="2160905"/>
            <a:ext cx="6024880" cy="6745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4760">
              <a:lnSpc>
                <a:spcPct val="100000"/>
              </a:lnSpc>
              <a:spcBef>
                <a:spcPts val="100"/>
              </a:spcBef>
              <a:tabLst>
                <a:tab pos="2359660" algn="l"/>
              </a:tabLst>
            </a:pPr>
            <a:r>
              <a:rPr lang="de-DE" sz="1650" b="1" spc="-50" dirty="0">
                <a:cs typeface="Open Sans"/>
              </a:rPr>
              <a:t>           </a:t>
            </a:r>
            <a:r>
              <a:rPr sz="1650" b="1" spc="-50" dirty="0">
                <a:cs typeface="Open Sans"/>
              </a:rPr>
              <a:t>T</a:t>
            </a:r>
            <a:r>
              <a:rPr sz="1650" b="1" spc="-140" dirty="0">
                <a:cs typeface="Open Sans"/>
              </a:rPr>
              <a:t> </a:t>
            </a:r>
            <a:r>
              <a:rPr sz="1650" b="1" spc="-55" dirty="0">
                <a:cs typeface="Open Sans"/>
              </a:rPr>
              <a:t>A</a:t>
            </a:r>
            <a:r>
              <a:rPr sz="1650" b="1" spc="-140" dirty="0">
                <a:cs typeface="Open Sans"/>
              </a:rPr>
              <a:t> </a:t>
            </a:r>
            <a:r>
              <a:rPr sz="1650" b="1" spc="-65" dirty="0">
                <a:cs typeface="Open Sans"/>
              </a:rPr>
              <a:t>M</a:t>
            </a:r>
            <a:r>
              <a:rPr sz="1650" b="1" spc="-140" dirty="0">
                <a:cs typeface="Open Sans"/>
              </a:rPr>
              <a:t> </a:t>
            </a:r>
            <a:r>
              <a:rPr sz="1650" b="1" spc="-55" dirty="0">
                <a:cs typeface="Open Sans"/>
              </a:rPr>
              <a:t>A</a:t>
            </a:r>
            <a:r>
              <a:rPr sz="1650" b="1" spc="-140" dirty="0">
                <a:cs typeface="Open Sans"/>
              </a:rPr>
              <a:t> </a:t>
            </a:r>
            <a:r>
              <a:rPr sz="1650" b="1" spc="-40" dirty="0">
                <a:cs typeface="Open Sans"/>
              </a:rPr>
              <a:t>R</a:t>
            </a:r>
            <a:r>
              <a:rPr sz="1650" b="1" spc="-140" dirty="0">
                <a:cs typeface="Open Sans"/>
              </a:rPr>
              <a:t> </a:t>
            </a:r>
            <a:r>
              <a:rPr sz="1650" b="1" spc="-55" dirty="0">
                <a:cs typeface="Open Sans"/>
              </a:rPr>
              <a:t>A</a:t>
            </a:r>
            <a:r>
              <a:rPr lang="de-DE" sz="1650" b="1" spc="-55" dirty="0">
                <a:cs typeface="Open Sans"/>
              </a:rPr>
              <a:t>   </a:t>
            </a:r>
            <a:r>
              <a:rPr lang="de-DE" sz="1650" b="1" spc="-10" dirty="0">
                <a:cs typeface="Open Sans"/>
              </a:rPr>
              <a:t>H Ö H E N F L U G</a:t>
            </a:r>
            <a:endParaRPr sz="1650" b="1" dirty="0">
              <a:cs typeface="Open San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 b="1" dirty="0">
              <a:cs typeface="Open Sans"/>
            </a:endParaRPr>
          </a:p>
          <a:p>
            <a:pPr marL="12700">
              <a:lnSpc>
                <a:spcPct val="100000"/>
              </a:lnSpc>
            </a:pPr>
            <a:r>
              <a:rPr sz="1200" b="1" spc="114" dirty="0">
                <a:cs typeface="Tahoma"/>
              </a:rPr>
              <a:t>PERSÖNLICHE</a:t>
            </a:r>
            <a:r>
              <a:rPr sz="1200" b="1" spc="150" dirty="0">
                <a:cs typeface="Tahoma"/>
              </a:rPr>
              <a:t> </a:t>
            </a:r>
            <a:r>
              <a:rPr sz="1200" b="1" spc="90" dirty="0">
                <a:cs typeface="Tahoma"/>
              </a:rPr>
              <a:t>DATEN</a:t>
            </a:r>
            <a:endParaRPr sz="1200" b="1" dirty="0">
              <a:cs typeface="Tahoma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4870A59B-4EFA-DC96-A42C-26282304E350}"/>
              </a:ext>
            </a:extLst>
          </p:cNvPr>
          <p:cNvSpPr/>
          <p:nvPr/>
        </p:nvSpPr>
        <p:spPr>
          <a:xfrm>
            <a:off x="756694" y="4045690"/>
            <a:ext cx="6024880" cy="28575"/>
          </a:xfrm>
          <a:custGeom>
            <a:avLst/>
            <a:gdLst/>
            <a:ahLst/>
            <a:cxnLst/>
            <a:rect l="l" t="t" r="r" b="b"/>
            <a:pathLst>
              <a:path w="6024880" h="28575">
                <a:moveTo>
                  <a:pt x="0" y="0"/>
                </a:moveTo>
                <a:lnTo>
                  <a:pt x="6024734" y="0"/>
                </a:lnTo>
                <a:lnTo>
                  <a:pt x="6024734" y="27963"/>
                </a:lnTo>
                <a:lnTo>
                  <a:pt x="115444" y="27963"/>
                </a:lnTo>
                <a:lnTo>
                  <a:pt x="0" y="27963"/>
                </a:lnTo>
                <a:lnTo>
                  <a:pt x="0" y="0"/>
                </a:lnTo>
                <a:close/>
              </a:path>
            </a:pathLst>
          </a:custGeom>
          <a:solidFill>
            <a:srgbClr val="EF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96C663B3-AF09-9484-61A7-CA593D42B8F1}"/>
              </a:ext>
            </a:extLst>
          </p:cNvPr>
          <p:cNvSpPr txBox="1"/>
          <p:nvPr/>
        </p:nvSpPr>
        <p:spPr>
          <a:xfrm>
            <a:off x="772089" y="4186442"/>
            <a:ext cx="10922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55" dirty="0">
                <a:cs typeface="Tahoma"/>
              </a:rPr>
              <a:t>AU</a:t>
            </a:r>
            <a:r>
              <a:rPr sz="1200" b="1" spc="170" dirty="0">
                <a:cs typeface="Tahoma"/>
              </a:rPr>
              <a:t>S</a:t>
            </a:r>
            <a:r>
              <a:rPr sz="1200" b="1" spc="155" dirty="0">
                <a:cs typeface="Tahoma"/>
              </a:rPr>
              <a:t>B</a:t>
            </a:r>
            <a:r>
              <a:rPr sz="1200" b="1" spc="120" dirty="0">
                <a:cs typeface="Tahoma"/>
              </a:rPr>
              <a:t>I</a:t>
            </a:r>
            <a:r>
              <a:rPr sz="1200" b="1" spc="130" dirty="0">
                <a:cs typeface="Tahoma"/>
              </a:rPr>
              <a:t>L</a:t>
            </a:r>
            <a:r>
              <a:rPr sz="1200" b="1" spc="60" dirty="0">
                <a:cs typeface="Tahoma"/>
              </a:rPr>
              <a:t>D</a:t>
            </a:r>
            <a:r>
              <a:rPr sz="1200" b="1" spc="155" dirty="0">
                <a:cs typeface="Tahoma"/>
              </a:rPr>
              <a:t>U</a:t>
            </a:r>
            <a:r>
              <a:rPr sz="1200" b="1" spc="130" dirty="0">
                <a:cs typeface="Tahoma"/>
              </a:rPr>
              <a:t>N</a:t>
            </a:r>
            <a:r>
              <a:rPr sz="1200" b="1" spc="10" dirty="0">
                <a:cs typeface="Tahoma"/>
              </a:rPr>
              <a:t>G</a:t>
            </a:r>
            <a:endParaRPr sz="1200" b="1" dirty="0">
              <a:cs typeface="Tahoma"/>
            </a:endParaRPr>
          </a:p>
        </p:txBody>
      </p:sp>
      <p:sp>
        <p:nvSpPr>
          <p:cNvPr id="11" name="object 18">
            <a:extLst>
              <a:ext uri="{FF2B5EF4-FFF2-40B4-BE49-F238E27FC236}">
                <a16:creationId xmlns:a16="http://schemas.microsoft.com/office/drawing/2014/main" id="{82226B62-44A7-3304-6090-079EDC6050A1}"/>
              </a:ext>
            </a:extLst>
          </p:cNvPr>
          <p:cNvSpPr txBox="1"/>
          <p:nvPr/>
        </p:nvSpPr>
        <p:spPr>
          <a:xfrm>
            <a:off x="756778" y="7580509"/>
            <a:ext cx="20986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20" dirty="0">
                <a:cs typeface="Tahoma"/>
              </a:rPr>
              <a:t>BERUFLICHE </a:t>
            </a:r>
            <a:r>
              <a:rPr sz="1200" b="1" spc="114" dirty="0">
                <a:cs typeface="Tahoma"/>
              </a:rPr>
              <a:t>ERFAHRUNG</a:t>
            </a:r>
            <a:endParaRPr sz="1200" b="1" dirty="0">
              <a:cs typeface="Tahoma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E363B9C-A0BF-82DC-19AB-EC3332D73017}"/>
              </a:ext>
            </a:extLst>
          </p:cNvPr>
          <p:cNvSpPr txBox="1"/>
          <p:nvPr/>
        </p:nvSpPr>
        <p:spPr>
          <a:xfrm>
            <a:off x="742873" y="4554874"/>
            <a:ext cx="78867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Oktober, 2021 – heute		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M.Sc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Wirtschaftpsychologie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Schwerpunkt Personal- und Organisationsentwicklung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Business School Buxtehude, Campus Buxtehude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Aktueller Notendurschnitt: 1,3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A5A6FD2-3AFF-EBCA-E4AB-4B4710D9700E}"/>
              </a:ext>
            </a:extLst>
          </p:cNvPr>
          <p:cNvSpPr txBox="1"/>
          <p:nvPr/>
        </p:nvSpPr>
        <p:spPr>
          <a:xfrm>
            <a:off x="742872" y="6015548"/>
            <a:ext cx="788677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Oktober, 2016 – März, 2020	B.A. Sozialökonomie 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Friedrich-Alexander-Universität Erlangen-Nürnberg, Erlangen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Erfolgreicher Abschluss: 2,0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AC5DFF5-EC5B-61FE-2EA5-D27A24B782A1}"/>
              </a:ext>
            </a:extLst>
          </p:cNvPr>
          <p:cNvSpPr txBox="1"/>
          <p:nvPr/>
        </p:nvSpPr>
        <p:spPr>
          <a:xfrm>
            <a:off x="772089" y="6806806"/>
            <a:ext cx="788677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Mai, 2015 			Abitur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Ruhr Gymnasium, Mühlheim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Erfolgreicher Abschluss: 2,4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B9C7553-469D-C2EB-C2FE-A70693F930F4}"/>
              </a:ext>
            </a:extLst>
          </p:cNvPr>
          <p:cNvSpPr txBox="1"/>
          <p:nvPr/>
        </p:nvSpPr>
        <p:spPr>
          <a:xfrm>
            <a:off x="756778" y="7912599"/>
            <a:ext cx="6799722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Januar, 2022 – heute		Werkstudentin – Human Resources</a:t>
            </a:r>
          </a:p>
          <a:p>
            <a:pPr>
              <a:spcAft>
                <a:spcPts val="6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Neue Arbeit GmbH, Buxtehude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Aufgaben:</a:t>
            </a:r>
          </a:p>
          <a:p>
            <a:pPr marL="2195195" marR="5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15" dirty="0">
                <a:latin typeface="+mj-lt"/>
                <a:cs typeface="Open Sans"/>
              </a:rPr>
              <a:t>Eigenständige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Organisation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und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Planung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von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Workshopreihen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und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br>
              <a:rPr lang="de-DE" sz="1000" b="1" spc="5" dirty="0">
                <a:latin typeface="+mj-lt"/>
                <a:cs typeface="Open Sans"/>
              </a:rPr>
            </a:br>
            <a:r>
              <a:rPr lang="de-DE" sz="1000" b="1" spc="-10" dirty="0">
                <a:latin typeface="+mj-lt"/>
                <a:cs typeface="Open Sans"/>
              </a:rPr>
              <a:t>des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zentralen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Onboardings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für </a:t>
            </a:r>
            <a:r>
              <a:rPr lang="de-DE" sz="1000" b="1" spc="-16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die</a:t>
            </a:r>
            <a:r>
              <a:rPr lang="de-DE" sz="1000" b="1" spc="-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Zielgruppe</a:t>
            </a:r>
            <a:r>
              <a:rPr lang="de-DE" sz="1000" b="1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Young</a:t>
            </a:r>
            <a:r>
              <a:rPr lang="de-DE" sz="1000" b="1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Professionals</a:t>
            </a:r>
            <a:endParaRPr lang="de-DE" sz="1000" b="1" dirty="0">
              <a:latin typeface="+mj-lt"/>
              <a:cs typeface="Open Sans"/>
            </a:endParaRPr>
          </a:p>
          <a:p>
            <a:pPr marL="2195195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15" dirty="0">
                <a:latin typeface="+mj-lt"/>
                <a:cs typeface="Open Sans"/>
              </a:rPr>
              <a:t>Unterstützung</a:t>
            </a:r>
            <a:r>
              <a:rPr lang="de-DE" sz="1000" b="1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bei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der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Konzeption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eines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internen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Recruiting</a:t>
            </a:r>
            <a:r>
              <a:rPr lang="de-DE" sz="1000" b="1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Pools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für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br>
              <a:rPr lang="de-DE" sz="1000" b="1" spc="5" dirty="0">
                <a:latin typeface="+mj-lt"/>
                <a:cs typeface="Open Sans"/>
              </a:rPr>
            </a:br>
            <a:r>
              <a:rPr lang="de-DE" sz="1000" b="1" spc="-15" dirty="0">
                <a:latin typeface="+mj-lt"/>
                <a:cs typeface="Open Sans"/>
              </a:rPr>
              <a:t>die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Zielgruppe</a:t>
            </a:r>
            <a:r>
              <a:rPr lang="de-DE" sz="1000" b="1" spc="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Young</a:t>
            </a:r>
            <a:r>
              <a:rPr lang="de-DE" sz="1000" b="1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Professionals</a:t>
            </a:r>
            <a:endParaRPr lang="de-DE" sz="1000" b="1" dirty="0">
              <a:latin typeface="+mj-lt"/>
              <a:cs typeface="Open Sans"/>
            </a:endParaRPr>
          </a:p>
          <a:p>
            <a:pPr marL="2195195" marR="360045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Organisation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und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Nachbereitung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von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15" dirty="0" err="1">
                <a:latin typeface="+mj-lt"/>
                <a:cs typeface="Open Sans"/>
              </a:rPr>
              <a:t>Mitarbeiter·innen</a:t>
            </a:r>
            <a:r>
              <a:rPr lang="de-DE" sz="1000" b="1" spc="-15" dirty="0">
                <a:latin typeface="+mj-lt"/>
                <a:cs typeface="Open Sans"/>
              </a:rPr>
              <a:t>-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und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Führungskräfte-trainings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sowie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von </a:t>
            </a:r>
            <a:r>
              <a:rPr lang="de-DE" sz="1000" b="1" spc="-16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Sprachkursen</a:t>
            </a:r>
            <a:endParaRPr lang="de-DE" sz="1000" b="1" dirty="0">
              <a:latin typeface="+mj-lt"/>
              <a:cs typeface="Open Sans"/>
            </a:endParaRPr>
          </a:p>
          <a:p>
            <a:pPr marL="2195195" marR="100965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15" dirty="0">
                <a:latin typeface="+mj-lt"/>
                <a:cs typeface="Open Sans"/>
              </a:rPr>
              <a:t>Unterstützung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bei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verschiedenen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Projekten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der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Personalentwicklung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endParaRPr lang="de-DE" sz="1000" b="1" spc="-15" dirty="0">
              <a:latin typeface="+mj-lt"/>
              <a:cs typeface="Open Sans"/>
            </a:endParaRPr>
          </a:p>
          <a:p>
            <a:pPr marL="2195195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Eigenverantwortliche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Erstellung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von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Arbeitszeugnissen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20" dirty="0">
                <a:latin typeface="+mj-lt"/>
                <a:cs typeface="Open Sans"/>
              </a:rPr>
              <a:t>und</a:t>
            </a:r>
            <a:r>
              <a:rPr lang="de-DE" sz="1000" b="1" spc="15" dirty="0">
                <a:latin typeface="+mj-lt"/>
                <a:cs typeface="Open Sans"/>
              </a:rPr>
              <a:t> </a:t>
            </a:r>
            <a:r>
              <a:rPr lang="de-DE" sz="1000" b="1" spc="-15" dirty="0">
                <a:latin typeface="+mj-lt"/>
                <a:cs typeface="Open Sans"/>
              </a:rPr>
              <a:t>Reference</a:t>
            </a:r>
            <a:r>
              <a:rPr lang="de-DE" sz="1000" b="1" spc="10" dirty="0">
                <a:latin typeface="+mj-lt"/>
                <a:cs typeface="Open Sans"/>
              </a:rPr>
              <a:t> </a:t>
            </a:r>
            <a:r>
              <a:rPr lang="de-DE" sz="1000" b="1" spc="-10" dirty="0">
                <a:latin typeface="+mj-lt"/>
                <a:cs typeface="Open Sans"/>
              </a:rPr>
              <a:t>Letters</a:t>
            </a:r>
            <a:endParaRPr lang="de-DE" sz="1000" b="1" dirty="0">
              <a:latin typeface="+mj-lt"/>
              <a:cs typeface="Open Sans"/>
            </a:endParaRPr>
          </a:p>
          <a:p>
            <a:pPr>
              <a:spcAft>
                <a:spcPts val="200"/>
              </a:spcAft>
            </a:pP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93520225-25B7-641C-5D82-D9ACA27F6FD1}"/>
              </a:ext>
            </a:extLst>
          </p:cNvPr>
          <p:cNvSpPr txBox="1"/>
          <p:nvPr/>
        </p:nvSpPr>
        <p:spPr>
          <a:xfrm>
            <a:off x="756695" y="5378497"/>
            <a:ext cx="787295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Oktober, 2021 – heute		Systemische Coaching Ausbildung (DGSF- und 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DGfB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-Zertifizierung)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Business School Buxtehude,  Campus Buxtehude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33EFD1E-BD38-C41A-BF50-091EFA2EA423}"/>
              </a:ext>
            </a:extLst>
          </p:cNvPr>
          <p:cNvSpPr txBox="1"/>
          <p:nvPr/>
        </p:nvSpPr>
        <p:spPr>
          <a:xfrm>
            <a:off x="170121" y="0"/>
            <a:ext cx="72088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       Tamara  Höhenflug      Tunnel Weg 44      23456 Fliegerhorst      +49 175 234 55 66      tamara@hoehenflug.com</a:t>
            </a:r>
          </a:p>
        </p:txBody>
      </p:sp>
      <p:pic>
        <p:nvPicPr>
          <p:cNvPr id="20" name="Grafik 19" descr="platzhalter-Frau_300x300 | Diakonische Jugendhilfe Bremen">
            <a:extLst>
              <a:ext uri="{FF2B5EF4-FFF2-40B4-BE49-F238E27FC236}">
                <a16:creationId xmlns:a16="http://schemas.microsoft.com/office/drawing/2014/main" id="{801CE91F-E5EF-7C8C-0715-FBBCC5737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453" y="394351"/>
            <a:ext cx="1667510" cy="1667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300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>
            <a:extLst>
              <a:ext uri="{FF2B5EF4-FFF2-40B4-BE49-F238E27FC236}">
                <a16:creationId xmlns:a16="http://schemas.microsoft.com/office/drawing/2014/main" id="{CE3012DB-0ED4-AA3A-5F9D-4BB1AF53D584}"/>
              </a:ext>
            </a:extLst>
          </p:cNvPr>
          <p:cNvSpPr/>
          <p:nvPr/>
        </p:nvSpPr>
        <p:spPr>
          <a:xfrm>
            <a:off x="0" y="-255330"/>
            <a:ext cx="7562850" cy="728405"/>
          </a:xfrm>
          <a:custGeom>
            <a:avLst/>
            <a:gdLst/>
            <a:ahLst/>
            <a:cxnLst/>
            <a:rect l="l" t="t" r="r" b="b"/>
            <a:pathLst>
              <a:path w="7562850" h="1616075">
                <a:moveTo>
                  <a:pt x="7562850" y="1615920"/>
                </a:moveTo>
                <a:lnTo>
                  <a:pt x="0" y="1615920"/>
                </a:lnTo>
                <a:lnTo>
                  <a:pt x="0" y="0"/>
                </a:lnTo>
                <a:lnTo>
                  <a:pt x="7562850" y="0"/>
                </a:lnTo>
                <a:lnTo>
                  <a:pt x="7562850" y="1615920"/>
                </a:lnTo>
                <a:close/>
              </a:path>
            </a:pathLst>
          </a:custGeom>
          <a:solidFill>
            <a:srgbClr val="CDD6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B9C7553-469D-C2EB-C2FE-A70693F930F4}"/>
              </a:ext>
            </a:extLst>
          </p:cNvPr>
          <p:cNvSpPr txBox="1"/>
          <p:nvPr/>
        </p:nvSpPr>
        <p:spPr>
          <a:xfrm>
            <a:off x="772089" y="641299"/>
            <a:ext cx="6454211" cy="1990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März, 2021 – September, 2021	Praktikantin – Organizational- and Cultural Development, Human Resources</a:t>
            </a:r>
          </a:p>
          <a:p>
            <a:pPr>
              <a:spcAft>
                <a:spcPts val="6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Neue Arbeit GmbH, Buxtehude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Aufgaben:</a:t>
            </a: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Organisation von </a:t>
            </a:r>
            <a:r>
              <a:rPr lang="de-DE" sz="1000" b="1" spc="-20" dirty="0" err="1">
                <a:latin typeface="+mj-lt"/>
                <a:cs typeface="Open Sans"/>
              </a:rPr>
              <a:t>Mitarbeiter·innen</a:t>
            </a:r>
            <a:r>
              <a:rPr lang="de-DE" sz="1000" b="1" spc="-20" dirty="0">
                <a:latin typeface="+mj-lt"/>
                <a:cs typeface="Open Sans"/>
              </a:rPr>
              <a:t>- und Führungskräftetrainings</a:t>
            </a:r>
          </a:p>
          <a:p>
            <a:pPr marL="2164080" marR="52705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Online Learning Nuggets und Online </a:t>
            </a:r>
            <a:r>
              <a:rPr lang="de-DE" sz="1000" b="1" spc="-20" dirty="0" err="1">
                <a:latin typeface="+mj-lt"/>
                <a:cs typeface="Open Sans"/>
              </a:rPr>
              <a:t>subject-specific</a:t>
            </a:r>
            <a:r>
              <a:rPr lang="de-DE" sz="1000" b="1" spc="-20" dirty="0">
                <a:latin typeface="+mj-lt"/>
                <a:cs typeface="Open Sans"/>
              </a:rPr>
              <a:t> Learning Nuggets (Recherche nach qualitativ  hochwertigen Onlinekurs Anbietern, Testen der favorisierten Onlinekurs Anbieter, Erstellung der Intranetseite)</a:t>
            </a:r>
          </a:p>
          <a:p>
            <a:pPr marL="2164080" marR="5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Entwicklung eines neuen Cultural Beliefs Teamworkshops und einer Remote Version für den Cultural  Belief Company Workshop</a:t>
            </a:r>
          </a:p>
          <a:p>
            <a:pPr marL="2164080" marR="5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Unterstützung bei verschiedenen Projekten der Personal- und Organisationsentwicklung sowie im Change Management</a:t>
            </a: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1C0E6A4-FC61-49A3-B157-C0CAB6BB7349}"/>
              </a:ext>
            </a:extLst>
          </p:cNvPr>
          <p:cNvSpPr txBox="1"/>
          <p:nvPr/>
        </p:nvSpPr>
        <p:spPr>
          <a:xfrm>
            <a:off x="772087" y="2928052"/>
            <a:ext cx="6454211" cy="134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August, 2020 – Februar, 2021	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Recruitment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Consultant – Auslandserfahrung in Paris</a:t>
            </a:r>
          </a:p>
          <a:p>
            <a:pPr>
              <a:spcAft>
                <a:spcPts val="6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Recruitment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Agentur ABC Executive Search, Paris, Frankreich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Aufgaben:</a:t>
            </a: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Aufbau eines Kundenstammes an Unternehmen und Netzwerks an </a:t>
            </a:r>
            <a:r>
              <a:rPr lang="de-DE" sz="1000" b="1" spc="-20" dirty="0" err="1">
                <a:latin typeface="+mj-lt"/>
                <a:cs typeface="Open Sans"/>
              </a:rPr>
              <a:t>Kandidat·innen</a:t>
            </a:r>
            <a:endParaRPr lang="de-DE" sz="1000" b="1" spc="-20" dirty="0">
              <a:latin typeface="+mj-lt"/>
              <a:cs typeface="Open Sans"/>
            </a:endParaRP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Durchführung erster Telefoninterviews mit potenziellen </a:t>
            </a:r>
            <a:r>
              <a:rPr lang="de-DE" sz="1000" b="1" spc="-20" dirty="0" err="1">
                <a:latin typeface="+mj-lt"/>
                <a:cs typeface="Open Sans"/>
              </a:rPr>
              <a:t>Kandidat·innen</a:t>
            </a:r>
            <a:r>
              <a:rPr lang="de-DE" sz="1000" b="1" spc="-20" dirty="0">
                <a:latin typeface="+mj-lt"/>
                <a:cs typeface="Open Sans"/>
              </a:rPr>
              <a:t> und Erstellung einer Shortlist für den Kunden</a:t>
            </a: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 err="1">
                <a:latin typeface="+mj-lt"/>
                <a:cs typeface="Open Sans"/>
              </a:rPr>
              <a:t>Active</a:t>
            </a:r>
            <a:r>
              <a:rPr lang="de-DE" sz="1000" b="1" spc="-20" dirty="0">
                <a:latin typeface="+mj-lt"/>
                <a:cs typeface="Open Sans"/>
              </a:rPr>
              <a:t> Sourcing auf zielgruppenspezifischen Recruiting- und Social-Media-Kanälen</a:t>
            </a: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09D73F10-4614-E0EC-1C96-A3F27AB94411}"/>
              </a:ext>
            </a:extLst>
          </p:cNvPr>
          <p:cNvSpPr txBox="1"/>
          <p:nvPr/>
        </p:nvSpPr>
        <p:spPr>
          <a:xfrm>
            <a:off x="772087" y="5935744"/>
            <a:ext cx="4104640" cy="6078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</a:pPr>
            <a:r>
              <a:rPr sz="1200" b="1" spc="130" dirty="0">
                <a:cs typeface="Tahoma"/>
              </a:rPr>
              <a:t>AUSLANDSAUFENTHALTE</a:t>
            </a:r>
            <a:endParaRPr lang="de-DE" sz="1200" b="1" spc="130" dirty="0"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Januar, 2016 – April, 2016		Asienreise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August, 2013 – September, 2013	Sprachreise, USA Kalifornien/ Santa Barbara </a:t>
            </a: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6FA0E05C-ED8E-154D-CF83-3162C290E856}"/>
              </a:ext>
            </a:extLst>
          </p:cNvPr>
          <p:cNvSpPr txBox="1"/>
          <p:nvPr/>
        </p:nvSpPr>
        <p:spPr>
          <a:xfrm>
            <a:off x="772087" y="6860357"/>
            <a:ext cx="5349312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</a:pPr>
            <a:r>
              <a:rPr lang="de-DE" sz="1200" b="1" spc="130" dirty="0">
                <a:cs typeface="Tahoma"/>
              </a:rPr>
              <a:t>QUALIFIKATIONEN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Sprachen			Deutsch				Muttersprache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Englisch				Fließend in Wort und Schrift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IT-Kenntnisse			MS-Office			Gute Kenntnisse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Atlassian 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Confluence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Gute Kenntnisse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Workday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Profile und Sage 50 HR	Grundkenntnisse </a:t>
            </a: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1D981032-FDCC-7954-5C7F-1B35C8D2E805}"/>
              </a:ext>
            </a:extLst>
          </p:cNvPr>
          <p:cNvSpPr txBox="1"/>
          <p:nvPr/>
        </p:nvSpPr>
        <p:spPr>
          <a:xfrm>
            <a:off x="772087" y="8451819"/>
            <a:ext cx="5349312" cy="6078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spcAft>
                <a:spcPts val="600"/>
              </a:spcAft>
            </a:pPr>
            <a:r>
              <a:rPr lang="de-DE" sz="1200" b="1" spc="130" dirty="0">
                <a:cs typeface="Tahoma"/>
              </a:rPr>
              <a:t>EHRENAMTLICHE TÄTIGKEITEN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April, 2018 – März, 2020		Mitglied in der </a:t>
            </a:r>
            <a:r>
              <a:rPr lang="de-DE" sz="1000" b="1" dirty="0" err="1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Fachschaftsinitative</a:t>
            </a: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(FSI) Ökonomie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Seit 2009			Unterstützung von rotarischen Hands-on Sozialprojekten</a:t>
            </a:r>
          </a:p>
        </p:txBody>
      </p:sp>
      <p:sp>
        <p:nvSpPr>
          <p:cNvPr id="21" name="object 4">
            <a:extLst>
              <a:ext uri="{FF2B5EF4-FFF2-40B4-BE49-F238E27FC236}">
                <a16:creationId xmlns:a16="http://schemas.microsoft.com/office/drawing/2014/main" id="{9E9E7CEB-CD04-8DB1-08B4-7AB72D29959C}"/>
              </a:ext>
            </a:extLst>
          </p:cNvPr>
          <p:cNvSpPr txBox="1"/>
          <p:nvPr/>
        </p:nvSpPr>
        <p:spPr>
          <a:xfrm>
            <a:off x="772087" y="9558314"/>
            <a:ext cx="5349312" cy="8951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Hamburg, den …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400" b="1" i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Tamara Höhenflug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37A9FD88-B29F-55D0-CDA9-B0475E175311}"/>
              </a:ext>
            </a:extLst>
          </p:cNvPr>
          <p:cNvSpPr txBox="1"/>
          <p:nvPr/>
        </p:nvSpPr>
        <p:spPr>
          <a:xfrm>
            <a:off x="203210" y="103744"/>
            <a:ext cx="7165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Tamara Höhenflug   Tunnelweg 44   23456 Fliegerhorst       +49 175 234 55 66      tamara@hoehenflug.com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1810BBE-2ED2-5FE3-B819-C5F8E12AEE1B}"/>
              </a:ext>
            </a:extLst>
          </p:cNvPr>
          <p:cNvSpPr/>
          <p:nvPr/>
        </p:nvSpPr>
        <p:spPr>
          <a:xfrm>
            <a:off x="772087" y="4568474"/>
            <a:ext cx="62388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Oktober, 2019 – Juli, 2020		Werkstudentin – Human Resources Management</a:t>
            </a:r>
          </a:p>
          <a:p>
            <a:pPr>
              <a:spcAft>
                <a:spcPts val="6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Flügel AG, Nürnberg</a:t>
            </a:r>
          </a:p>
          <a:p>
            <a:pPr>
              <a:spcAft>
                <a:spcPts val="200"/>
              </a:spcAft>
            </a:pPr>
            <a:r>
              <a:rPr lang="de-DE" sz="1000" b="1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		Aufgaben:</a:t>
            </a: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cs typeface="Open Sans"/>
              </a:rPr>
              <a:t>Organisation von </a:t>
            </a:r>
            <a:r>
              <a:rPr lang="de-DE" sz="1000" b="1" spc="-20" dirty="0" err="1">
                <a:latin typeface="+mj-lt"/>
                <a:cs typeface="Open Sans"/>
              </a:rPr>
              <a:t>Mitarbeiter·innenevents</a:t>
            </a:r>
            <a:r>
              <a:rPr lang="de-DE" sz="1000" b="1" spc="-20" dirty="0">
                <a:latin typeface="+mj-lt"/>
                <a:cs typeface="Open Sans"/>
              </a:rPr>
              <a:t> und Informationsveranstaltungen</a:t>
            </a:r>
          </a:p>
          <a:p>
            <a:pPr marL="2164080" lvl="4" indent="-1714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de-DE" sz="1000" b="1" spc="-20" dirty="0">
                <a:latin typeface="+mj-lt"/>
                <a:ea typeface="Tahoma" panose="020B0604030504040204" pitchFamily="34" charset="0"/>
                <a:cs typeface="Open Sans"/>
              </a:rPr>
              <a:t>Unterstützung beim Onboarding neuer </a:t>
            </a:r>
            <a:r>
              <a:rPr lang="de-DE" sz="1000" b="1" spc="-20" dirty="0" err="1">
                <a:latin typeface="+mj-lt"/>
                <a:ea typeface="Tahoma" panose="020B0604030504040204" pitchFamily="34" charset="0"/>
                <a:cs typeface="Open Sans"/>
              </a:rPr>
              <a:t>Mitarbeiter·innen</a:t>
            </a:r>
            <a:endParaRPr lang="de-DE" sz="1000" b="1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545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621</Words>
  <Application>Microsoft Macintosh PowerPoint</Application>
  <PresentationFormat>Benutzerdefiniert</PresentationFormat>
  <Paragraphs>66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Tamara Llewellyn-Davies</dc:creator>
  <cp:lastModifiedBy>Vera Llewellyn-Davies</cp:lastModifiedBy>
  <cp:revision>19</cp:revision>
  <dcterms:created xsi:type="dcterms:W3CDTF">2022-04-22T13:23:06Z</dcterms:created>
  <dcterms:modified xsi:type="dcterms:W3CDTF">2022-11-24T09:45:01Z</dcterms:modified>
</cp:coreProperties>
</file>